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58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24"/>
  </p:normalViewPr>
  <p:slideViewPr>
    <p:cSldViewPr>
      <p:cViewPr>
        <p:scale>
          <a:sx n="130" d="100"/>
          <a:sy n="130" d="100"/>
        </p:scale>
        <p:origin x="1120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12/8/16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12/8/16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12/8/16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12/8/16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12/8/16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12/8/16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12/8/16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12/8/16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12/8/16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12/8/16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12/8/16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t>12/8/16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t>‹Nr.›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0 Image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49" t="16505" r="21262" b="18446"/>
          <a:stretch>
            <a:fillRect/>
          </a:stretch>
        </p:blipFill>
        <p:spPr bwMode="auto">
          <a:xfrm>
            <a:off x="225425" y="168275"/>
            <a:ext cx="1893888" cy="151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1979712" y="840852"/>
            <a:ext cx="525658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000" dirty="0">
                <a:latin typeface="Calibri" panose="020F0502020204030204" pitchFamily="34" charset="0"/>
              </a:rPr>
              <a:t>"2016. AÑO DEL CENTENARIO DE LA INSTALACIÓN DEL CONGRESO CONSTITUYENTE“.</a:t>
            </a:r>
            <a:endParaRPr lang="es-ES_tradnl" sz="1000" dirty="0">
              <a:latin typeface="Calibri" panose="020F0502020204030204" pitchFamily="34" charset="0"/>
            </a:endParaRPr>
          </a:p>
          <a:p>
            <a:pPr algn="ctr"/>
            <a:endParaRPr lang="es-MX" sz="1000" dirty="0"/>
          </a:p>
        </p:txBody>
      </p:sp>
      <p:pic>
        <p:nvPicPr>
          <p:cNvPr id="1027" name="Imagen 1" descr="Logo en grande centrad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7521" y="305170"/>
            <a:ext cx="1152525" cy="8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1619672" y="1412776"/>
            <a:ext cx="639411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s-ES" sz="1400" b="1" dirty="0">
                <a:latin typeface="Gill Sans MT" pitchFamily="34" charset="0"/>
              </a:rPr>
              <a:t>DIRECCIÓN GENERAL DE EDUCACIÓN MEDIA SUPERIOR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s-ES" sz="1400" b="1" dirty="0">
                <a:latin typeface="Gill Sans MT" pitchFamily="34" charset="0"/>
              </a:rPr>
              <a:t>SUBDIRECCIÓN DE  BACHILLERATO TECNOLÓGICO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s-ES" sz="1400" b="1" dirty="0">
                <a:latin typeface="Gill Sans MT" pitchFamily="34" charset="0"/>
              </a:rPr>
              <a:t>SUPERVISIÓN ESCOLAR BT 019</a:t>
            </a:r>
          </a:p>
        </p:txBody>
      </p:sp>
      <p:sp>
        <p:nvSpPr>
          <p:cNvPr id="8" name="7 Rectángulo"/>
          <p:cNvSpPr/>
          <p:nvPr/>
        </p:nvSpPr>
        <p:spPr>
          <a:xfrm>
            <a:off x="1172369" y="3068960"/>
            <a:ext cx="72008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s-ES" sz="3200" b="1" dirty="0" smtClean="0">
                <a:latin typeface="Gill Sans MT" pitchFamily="34" charset="0"/>
              </a:rPr>
              <a:t>PLAN DE MEJORA CONTINUA 2016-2017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es-ES" sz="3200" b="1" dirty="0">
              <a:latin typeface="Gill Sans MT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s-ES" sz="3200" b="1" dirty="0" smtClean="0">
                <a:latin typeface="Gill Sans MT" pitchFamily="34" charset="0"/>
              </a:rPr>
              <a:t>Academia: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s-ES" sz="3200" b="1" dirty="0" smtClean="0">
                <a:latin typeface="Gill Sans MT" pitchFamily="34" charset="0"/>
              </a:rPr>
              <a:t>Componentes Cognitivos</a:t>
            </a:r>
            <a:endParaRPr lang="es-ES" sz="3200" b="1" dirty="0">
              <a:latin typeface="Gill Sans MT" pitchFamily="34" charset="0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3707904" y="5805265"/>
            <a:ext cx="5176245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" sz="1100" dirty="0" smtClean="0">
                <a:latin typeface="Arial" pitchFamily="34" charset="0"/>
              </a:rPr>
              <a:t>CBT DR. ALFONSO LEÓN DE GARAY, TEQUIXQUIAC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" sz="1100" dirty="0" smtClean="0">
                <a:latin typeface="Arial" pitchFamily="34" charset="0"/>
              </a:rPr>
              <a:t>Sauces esquina Fresnos s/n Bo. San Mateo </a:t>
            </a:r>
            <a:r>
              <a:rPr lang="es-ES" sz="1100" dirty="0" err="1" smtClean="0">
                <a:latin typeface="Arial" pitchFamily="34" charset="0"/>
              </a:rPr>
              <a:t>Tequixquiac</a:t>
            </a:r>
            <a:r>
              <a:rPr lang="es-ES" sz="1100" dirty="0" smtClean="0">
                <a:latin typeface="Arial" pitchFamily="34" charset="0"/>
              </a:rPr>
              <a:t>, </a:t>
            </a:r>
            <a:r>
              <a:rPr lang="es-ES" sz="1100" dirty="0" err="1" smtClean="0">
                <a:latin typeface="Arial" pitchFamily="34" charset="0"/>
              </a:rPr>
              <a:t>Méx</a:t>
            </a:r>
            <a:r>
              <a:rPr lang="es-ES" sz="1100" dirty="0" smtClean="0">
                <a:latin typeface="Arial" pitchFamily="34" charset="0"/>
              </a:rPr>
              <a:t>.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ES" sz="1100" dirty="0" smtClean="0">
              <a:latin typeface="Arial" pitchFamily="34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" sz="1100" dirty="0" smtClean="0">
                <a:latin typeface="Arial" pitchFamily="34" charset="0"/>
              </a:rPr>
              <a:t>Teléfono: 01591 9120639</a:t>
            </a:r>
          </a:p>
        </p:txBody>
      </p:sp>
    </p:spTree>
    <p:extLst>
      <p:ext uri="{BB962C8B-B14F-4D97-AF65-F5344CB8AC3E}">
        <p14:creationId xmlns:p14="http://schemas.microsoft.com/office/powerpoint/2010/main" val="1028447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/>
          </p:cNvSpPr>
          <p:nvPr/>
        </p:nvSpPr>
        <p:spPr>
          <a:xfrm>
            <a:off x="285720" y="357167"/>
            <a:ext cx="8246720" cy="695570"/>
          </a:xfrm>
          <a:prstGeom prst="rect">
            <a:avLst/>
          </a:prstGeom>
          <a:solidFill>
            <a:srgbClr val="008000"/>
          </a:solidFill>
          <a:ln w="25400" cap="flat" cmpd="sng" algn="ctr">
            <a:solidFill>
              <a:srgbClr val="92D050"/>
            </a:solidFill>
            <a:prstDash val="soli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ES" sz="2800" b="1" dirty="0" smtClean="0">
                <a:solidFill>
                  <a:schemeClr val="bg1"/>
                </a:solidFill>
              </a:rPr>
              <a:t>PROCESO DE MEJORA DE LA ACADEMIA DE: </a:t>
            </a:r>
            <a:r>
              <a:rPr lang="es-ES" sz="2800" b="1" dirty="0" smtClean="0">
                <a:solidFill>
                  <a:schemeClr val="bg1"/>
                </a:solidFill>
              </a:rPr>
              <a:t>COMPONENTES COGNITIVOS</a:t>
            </a:r>
            <a:endParaRPr lang="es-ES" sz="28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4299271"/>
              </p:ext>
            </p:extLst>
          </p:nvPr>
        </p:nvGraphicFramePr>
        <p:xfrm>
          <a:off x="285720" y="1397001"/>
          <a:ext cx="8246720" cy="5239810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1045920"/>
                <a:gridCol w="1512168"/>
                <a:gridCol w="1296144"/>
                <a:gridCol w="1584176"/>
                <a:gridCol w="2808312"/>
              </a:tblGrid>
              <a:tr h="605294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CATEGORÍA</a:t>
                      </a:r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solidFill>
                            <a:schemeClr val="tx1"/>
                          </a:solidFill>
                        </a:rPr>
                        <a:t>META</a:t>
                      </a:r>
                      <a:endParaRPr lang="es-MX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solidFill>
                            <a:schemeClr val="tx1"/>
                          </a:solidFill>
                        </a:rPr>
                        <a:t>LINEA DE ACCIÓN</a:t>
                      </a:r>
                      <a:endParaRPr lang="es-MX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solidFill>
                            <a:schemeClr val="tx1"/>
                          </a:solidFill>
                        </a:rPr>
                        <a:t>ACTIVIDADES</a:t>
                      </a:r>
                      <a:r>
                        <a:rPr lang="es-MX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s-MX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solidFill>
                            <a:schemeClr val="tx1"/>
                          </a:solidFill>
                        </a:rPr>
                        <a:t>TAREAS</a:t>
                      </a:r>
                      <a:endParaRPr lang="es-MX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529">
                <a:tc rowSpan="9">
                  <a:txBody>
                    <a:bodyPr/>
                    <a:lstStyle/>
                    <a:p>
                      <a:endParaRPr lang="es-MX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Programas</a:t>
                      </a:r>
                      <a:r>
                        <a:rPr lang="es-MX" sz="1400" baseline="0" dirty="0" smtClean="0">
                          <a:solidFill>
                            <a:schemeClr val="tx1"/>
                          </a:solidFill>
                        </a:rPr>
                        <a:t> de mejora y </a:t>
                      </a:r>
                      <a:r>
                        <a:rPr lang="es-MX" sz="1400" baseline="0" dirty="0" smtClean="0">
                          <a:solidFill>
                            <a:schemeClr val="tx1"/>
                          </a:solidFill>
                        </a:rPr>
                        <a:t>desarrollo.</a:t>
                      </a:r>
                      <a:endParaRPr lang="es-MX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endParaRPr lang="es-MX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Que el 100% de la poblaci</a:t>
                      </a:r>
                      <a:r>
                        <a:rPr lang="es-ES" sz="1400" dirty="0" err="1" smtClean="0">
                          <a:solidFill>
                            <a:schemeClr val="tx1"/>
                          </a:solidFill>
                        </a:rPr>
                        <a:t>ón</a:t>
                      </a:r>
                      <a:r>
                        <a:rPr lang="es-ES" sz="1400" dirty="0" smtClean="0">
                          <a:solidFill>
                            <a:schemeClr val="tx1"/>
                          </a:solidFill>
                        </a:rPr>
                        <a:t> desarrollen habilidades cognitivas que les lleve a un mejor </a:t>
                      </a:r>
                      <a:r>
                        <a:rPr lang="es-ES" sz="1400" dirty="0" smtClean="0">
                          <a:solidFill>
                            <a:schemeClr val="tx1"/>
                          </a:solidFill>
                        </a:rPr>
                        <a:t>aprendizaje incrementando el</a:t>
                      </a:r>
                      <a:r>
                        <a:rPr lang="es-ES" sz="1400" baseline="0" dirty="0" smtClean="0">
                          <a:solidFill>
                            <a:schemeClr val="tx1"/>
                          </a:solidFill>
                        </a:rPr>
                        <a:t> aprovechamiento académico a 8.0 y reduciendo el índice de reprobación al 2%</a:t>
                      </a:r>
                      <a:r>
                        <a:rPr lang="es-ES" sz="14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es-MX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Desarrollar habilidades cognitivas para el fortalecimiento</a:t>
                      </a:r>
                      <a:r>
                        <a:rPr lang="es-MX" sz="1400" baseline="0" dirty="0" smtClean="0">
                          <a:solidFill>
                            <a:schemeClr val="tx1"/>
                          </a:solidFill>
                        </a:rPr>
                        <a:t> de conocimientos gen</a:t>
                      </a:r>
                      <a:r>
                        <a:rPr lang="es-ES" sz="1400" baseline="0" dirty="0" smtClean="0">
                          <a:solidFill>
                            <a:schemeClr val="tx1"/>
                          </a:solidFill>
                        </a:rPr>
                        <a:t>éricos</a:t>
                      </a:r>
                      <a:r>
                        <a:rPr lang="es-ES" sz="1400" baseline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es-MX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s-MX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s-MX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Fortalecer  las habilidades cognitivas mediante el Torneo de ajedrez </a:t>
                      </a: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2016-2017.</a:t>
                      </a:r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lvl="0"/>
                      <a:endParaRPr lang="es-ES" sz="1100" baseline="0" dirty="0" smtClean="0"/>
                    </a:p>
                    <a:p>
                      <a:pPr lvl="0"/>
                      <a:r>
                        <a:rPr lang="es-ES" sz="1100" baseline="0" dirty="0" smtClean="0"/>
                        <a:t>*Promover el uso de organizadores gráficos para desarrollar habilidades cognitivas aplicando los procesos psicológicos básicos y superiores</a:t>
                      </a:r>
                      <a:r>
                        <a:rPr lang="es-ES" sz="1100" baseline="0" dirty="0" smtClean="0"/>
                        <a:t>.</a:t>
                      </a:r>
                      <a:endParaRPr lang="es-MX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sz="1100" dirty="0" smtClean="0">
                          <a:solidFill>
                            <a:schemeClr val="tx1"/>
                          </a:solidFill>
                        </a:rPr>
                        <a:t>Elaboraci</a:t>
                      </a:r>
                      <a:r>
                        <a:rPr lang="es-ES" sz="1100" dirty="0" err="1" smtClean="0">
                          <a:solidFill>
                            <a:schemeClr val="tx1"/>
                          </a:solidFill>
                        </a:rPr>
                        <a:t>ón</a:t>
                      </a:r>
                      <a:r>
                        <a:rPr lang="es-ES" sz="1100" dirty="0" smtClean="0">
                          <a:solidFill>
                            <a:schemeClr val="tx1"/>
                          </a:solidFill>
                        </a:rPr>
                        <a:t> de un diagnóstico</a:t>
                      </a:r>
                      <a:r>
                        <a:rPr lang="es-ES" sz="1100" baseline="0" dirty="0" smtClean="0">
                          <a:solidFill>
                            <a:schemeClr val="tx1"/>
                          </a:solidFill>
                        </a:rPr>
                        <a:t> del desarrollo de los procesos psicológicos básicos y superiores.</a:t>
                      </a:r>
                      <a:endParaRPr lang="es-MX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529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9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100" dirty="0" smtClean="0">
                          <a:solidFill>
                            <a:schemeClr val="tx1"/>
                          </a:solidFill>
                        </a:rPr>
                        <a:t>Aplicaci</a:t>
                      </a:r>
                      <a:r>
                        <a:rPr lang="es-ES" sz="1100" dirty="0" err="1" smtClean="0">
                          <a:solidFill>
                            <a:schemeClr val="tx1"/>
                          </a:solidFill>
                        </a:rPr>
                        <a:t>ón</a:t>
                      </a:r>
                      <a:r>
                        <a:rPr lang="es-ES" sz="1100" dirty="0" smtClean="0">
                          <a:solidFill>
                            <a:schemeClr val="tx1"/>
                          </a:solidFill>
                        </a:rPr>
                        <a:t> de estrategias para el desarrollo de habilidades  del pensamiento.</a:t>
                      </a:r>
                      <a:endParaRPr lang="es-MX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1764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9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100" dirty="0" smtClean="0">
                          <a:solidFill>
                            <a:schemeClr val="tx1"/>
                          </a:solidFill>
                        </a:rPr>
                        <a:t>Demostraci</a:t>
                      </a:r>
                      <a:r>
                        <a:rPr lang="es-ES" sz="1100" dirty="0" err="1" smtClean="0">
                          <a:solidFill>
                            <a:schemeClr val="tx1"/>
                          </a:solidFill>
                        </a:rPr>
                        <a:t>ón</a:t>
                      </a:r>
                      <a:r>
                        <a:rPr lang="es-ES" sz="1100" dirty="0" smtClean="0">
                          <a:solidFill>
                            <a:schemeClr val="tx1"/>
                          </a:solidFill>
                        </a:rPr>
                        <a:t> de habilidades desarrolladas en el curso mediante organizadores gráficos</a:t>
                      </a:r>
                      <a:r>
                        <a:rPr lang="es-ES" sz="1100" baseline="0" dirty="0" smtClean="0">
                          <a:solidFill>
                            <a:schemeClr val="tx1"/>
                          </a:solidFill>
                        </a:rPr>
                        <a:t> y representaciones creativas.</a:t>
                      </a:r>
                      <a:endParaRPr lang="es-MX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2059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900" dirty="0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lvl="0"/>
                      <a:r>
                        <a:rPr lang="es-MX" sz="1100" baseline="0" dirty="0" smtClean="0"/>
                        <a:t>Compartir con  el 100% de la poblaci</a:t>
                      </a:r>
                      <a:r>
                        <a:rPr lang="es-ES" sz="1100" baseline="0" dirty="0" err="1" smtClean="0"/>
                        <a:t>ón</a:t>
                      </a:r>
                      <a:r>
                        <a:rPr lang="es-ES" sz="1100" baseline="0" dirty="0" smtClean="0"/>
                        <a:t> la importancia del ajedrez en el desarrollo de las habilidades cognitivas.</a:t>
                      </a:r>
                    </a:p>
                    <a:p>
                      <a:pPr lvl="0"/>
                      <a:r>
                        <a:rPr lang="es-MX" sz="1100" dirty="0" smtClean="0"/>
                        <a:t>Enseñar</a:t>
                      </a:r>
                      <a:r>
                        <a:rPr lang="es-MX" sz="1100" baseline="0" dirty="0" smtClean="0"/>
                        <a:t> a jugar ajedrez al 100% de la poblaci</a:t>
                      </a:r>
                      <a:r>
                        <a:rPr lang="es-ES" sz="1100" baseline="0" dirty="0" err="1" smtClean="0"/>
                        <a:t>ón</a:t>
                      </a:r>
                      <a:r>
                        <a:rPr lang="es-ES" sz="1100" baseline="0" dirty="0" smtClean="0"/>
                        <a:t> estudiantil</a:t>
                      </a:r>
                      <a:r>
                        <a:rPr lang="es-ES" sz="1100" baseline="0" dirty="0" smtClean="0"/>
                        <a:t>.</a:t>
                      </a:r>
                      <a:endParaRPr lang="es-MX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sz="1100" dirty="0" smtClean="0">
                          <a:solidFill>
                            <a:schemeClr val="tx1"/>
                          </a:solidFill>
                        </a:rPr>
                        <a:t>Compartir</a:t>
                      </a:r>
                      <a:r>
                        <a:rPr lang="es-MX" sz="1100" baseline="0" dirty="0" smtClean="0">
                          <a:solidFill>
                            <a:schemeClr val="tx1"/>
                          </a:solidFill>
                        </a:rPr>
                        <a:t> con los estudiantes la enseñanza del ajedrez como estrategia para el desarrollo de habilidades cognitivas.</a:t>
                      </a:r>
                      <a:endParaRPr lang="es-MX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529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100" dirty="0" smtClean="0">
                          <a:solidFill>
                            <a:schemeClr val="tx1"/>
                          </a:solidFill>
                        </a:rPr>
                        <a:t>Elaboraci</a:t>
                      </a:r>
                      <a:r>
                        <a:rPr lang="es-ES" sz="1100" dirty="0" err="1" smtClean="0">
                          <a:solidFill>
                            <a:schemeClr val="tx1"/>
                          </a:solidFill>
                        </a:rPr>
                        <a:t>ón</a:t>
                      </a:r>
                      <a:r>
                        <a:rPr lang="es-ES" sz="1100" dirty="0" smtClean="0">
                          <a:solidFill>
                            <a:schemeClr val="tx1"/>
                          </a:solidFill>
                        </a:rPr>
                        <a:t> del proyecto de ajedrez a nivel </a:t>
                      </a:r>
                      <a:r>
                        <a:rPr lang="es-ES" sz="1100" dirty="0" smtClean="0">
                          <a:solidFill>
                            <a:schemeClr val="tx1"/>
                          </a:solidFill>
                        </a:rPr>
                        <a:t>institucional.</a:t>
                      </a:r>
                      <a:endParaRPr lang="es-MX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529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9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100" dirty="0" smtClean="0">
                          <a:solidFill>
                            <a:schemeClr val="tx1"/>
                          </a:solidFill>
                        </a:rPr>
                        <a:t>Aplicaci</a:t>
                      </a:r>
                      <a:r>
                        <a:rPr lang="es-ES" sz="1100" dirty="0" err="1" smtClean="0">
                          <a:solidFill>
                            <a:schemeClr val="tx1"/>
                          </a:solidFill>
                        </a:rPr>
                        <a:t>ón</a:t>
                      </a:r>
                      <a:r>
                        <a:rPr lang="es-ES" sz="1100" dirty="0" smtClean="0">
                          <a:solidFill>
                            <a:schemeClr val="tx1"/>
                          </a:solidFill>
                        </a:rPr>
                        <a:t> del torneo de ajedrez y premiación a los estudiantes más destacados.</a:t>
                      </a:r>
                      <a:endParaRPr lang="es-MX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507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507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9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4072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9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9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6850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>
          <a:xfrm>
            <a:off x="426993" y="248937"/>
            <a:ext cx="7992892" cy="864394"/>
          </a:xfrm>
          <a:solidFill>
            <a:srgbClr val="008000"/>
          </a:solidFill>
          <a:ln>
            <a:solidFill>
              <a:srgbClr val="92D05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l"/>
            <a:r>
              <a:rPr lang="es-ES" sz="3200" dirty="0" smtClean="0">
                <a:solidFill>
                  <a:schemeClr val="bg1"/>
                </a:solidFill>
              </a:rPr>
              <a:t> </a:t>
            </a:r>
            <a:r>
              <a:rPr lang="es-ES" sz="2400" b="1" dirty="0" smtClean="0">
                <a:solidFill>
                  <a:schemeClr val="bg1"/>
                </a:solidFill>
              </a:rPr>
              <a:t>ORGANIZACIÓN</a:t>
            </a:r>
            <a:r>
              <a:rPr lang="es-ES" sz="2400" dirty="0" smtClean="0">
                <a:solidFill>
                  <a:schemeClr val="bg1"/>
                </a:solidFill>
              </a:rPr>
              <a:t>  </a:t>
            </a:r>
            <a:endParaRPr lang="es-ES" sz="2400" dirty="0">
              <a:solidFill>
                <a:schemeClr val="bg1"/>
              </a:solidFill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5306364"/>
              </p:ext>
            </p:extLst>
          </p:nvPr>
        </p:nvGraphicFramePr>
        <p:xfrm>
          <a:off x="426993" y="1364013"/>
          <a:ext cx="7992892" cy="117513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06157"/>
                <a:gridCol w="6586735"/>
              </a:tblGrid>
              <a:tr h="345559">
                <a:tc>
                  <a:txBody>
                    <a:bodyPr/>
                    <a:lstStyle/>
                    <a:p>
                      <a:r>
                        <a:rPr lang="es-MX" b="1" dirty="0" smtClean="0">
                          <a:solidFill>
                            <a:schemeClr val="tx1"/>
                          </a:solidFill>
                        </a:rPr>
                        <a:t>CATEGORÍA:</a:t>
                      </a:r>
                      <a:endParaRPr lang="es-MX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 smtClean="0">
                          <a:solidFill>
                            <a:schemeClr val="tx1"/>
                          </a:solidFill>
                        </a:rPr>
                        <a:t>INDICADORES ACADÉMICOS</a:t>
                      </a:r>
                      <a:endParaRPr lang="es-MX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809376">
                <a:tc>
                  <a:txBody>
                    <a:bodyPr/>
                    <a:lstStyle/>
                    <a:p>
                      <a:r>
                        <a:rPr lang="es-MX" b="1" dirty="0" smtClean="0">
                          <a:solidFill>
                            <a:schemeClr val="tx1"/>
                          </a:solidFill>
                        </a:rPr>
                        <a:t>LINEA</a:t>
                      </a:r>
                      <a:r>
                        <a:rPr lang="es-MX" b="1" baseline="0" dirty="0" smtClean="0">
                          <a:solidFill>
                            <a:schemeClr val="tx1"/>
                          </a:solidFill>
                        </a:rPr>
                        <a:t> DE ACCIÓN:</a:t>
                      </a:r>
                      <a:endParaRPr lang="es-MX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800" dirty="0" smtClean="0">
                          <a:solidFill>
                            <a:schemeClr val="tx1"/>
                          </a:solidFill>
                        </a:rPr>
                        <a:t>Desarrollar habilidades cognitivas para el fortalecimiento</a:t>
                      </a:r>
                      <a:r>
                        <a:rPr lang="es-MX" sz="1800" baseline="0" dirty="0" smtClean="0">
                          <a:solidFill>
                            <a:schemeClr val="tx1"/>
                          </a:solidFill>
                        </a:rPr>
                        <a:t> de conocimientos gen</a:t>
                      </a:r>
                      <a:r>
                        <a:rPr lang="es-ES" sz="1800" baseline="0" dirty="0" smtClean="0">
                          <a:solidFill>
                            <a:schemeClr val="tx1"/>
                          </a:solidFill>
                        </a:rPr>
                        <a:t>éricos</a:t>
                      </a:r>
                      <a:r>
                        <a:rPr lang="es-MX" sz="1800" baseline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es-MX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9227805"/>
              </p:ext>
            </p:extLst>
          </p:nvPr>
        </p:nvGraphicFramePr>
        <p:xfrm>
          <a:off x="426998" y="2743341"/>
          <a:ext cx="7992887" cy="393192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498671"/>
                <a:gridCol w="1284572"/>
                <a:gridCol w="428190"/>
                <a:gridCol w="428190"/>
                <a:gridCol w="428190"/>
                <a:gridCol w="428190"/>
                <a:gridCol w="499555"/>
                <a:gridCol w="499555"/>
                <a:gridCol w="428190"/>
                <a:gridCol w="456986"/>
                <a:gridCol w="399396"/>
                <a:gridCol w="428190"/>
                <a:gridCol w="428190"/>
                <a:gridCol w="356822"/>
              </a:tblGrid>
              <a:tr h="216024">
                <a:tc rowSpan="2">
                  <a:txBody>
                    <a:bodyPr/>
                    <a:lstStyle/>
                    <a:p>
                      <a:pPr algn="ctr"/>
                      <a:endParaRPr lang="es-MX" sz="1200" dirty="0" smtClean="0"/>
                    </a:p>
                    <a:p>
                      <a:pPr algn="ctr"/>
                      <a:r>
                        <a:rPr lang="es-MX" sz="1200" dirty="0" smtClean="0"/>
                        <a:t>ACTIVIDADES</a:t>
                      </a:r>
                      <a:endParaRPr lang="es-MX" sz="12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s-MX" sz="1200" dirty="0" smtClean="0"/>
                    </a:p>
                    <a:p>
                      <a:pPr algn="ctr"/>
                      <a:r>
                        <a:rPr lang="es-MX" sz="1200" dirty="0" smtClean="0"/>
                        <a:t>RESPONSABLES</a:t>
                      </a:r>
                      <a:endParaRPr lang="es-MX" sz="12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gridSpan="12"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CICLO ESCOLAR </a:t>
                      </a:r>
                      <a:r>
                        <a:rPr lang="es-MX" sz="1400" dirty="0" smtClean="0"/>
                        <a:t>2016-2017</a:t>
                      </a:r>
                      <a:endParaRPr lang="es-MX" sz="14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 smtClean="0"/>
                        <a:t>AGO</a:t>
                      </a:r>
                      <a:endParaRPr lang="es-MX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 smtClean="0"/>
                        <a:t>SEP</a:t>
                      </a:r>
                      <a:endParaRPr lang="es-MX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 smtClean="0"/>
                        <a:t>OCT</a:t>
                      </a:r>
                      <a:endParaRPr lang="es-MX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 smtClean="0"/>
                        <a:t>NOV</a:t>
                      </a:r>
                      <a:endParaRPr lang="es-MX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 smtClean="0"/>
                        <a:t>DIC</a:t>
                      </a:r>
                      <a:endParaRPr lang="es-MX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 smtClean="0"/>
                        <a:t>ENE</a:t>
                      </a:r>
                      <a:endParaRPr lang="es-MX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 smtClean="0"/>
                        <a:t>FEB</a:t>
                      </a:r>
                      <a:endParaRPr lang="es-MX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 smtClean="0"/>
                        <a:t>MAR</a:t>
                      </a:r>
                      <a:endParaRPr lang="es-MX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 smtClean="0"/>
                        <a:t>ABR</a:t>
                      </a:r>
                      <a:endParaRPr lang="es-MX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 smtClean="0"/>
                        <a:t>MAY</a:t>
                      </a:r>
                      <a:endParaRPr lang="es-MX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 smtClean="0"/>
                        <a:t>JUN</a:t>
                      </a:r>
                      <a:endParaRPr lang="es-MX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 smtClean="0"/>
                        <a:t>JUL</a:t>
                      </a:r>
                      <a:endParaRPr lang="es-MX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800" dirty="0" smtClean="0">
                          <a:solidFill>
                            <a:schemeClr val="tx1"/>
                          </a:solidFill>
                        </a:rPr>
                        <a:t>Elaboraci</a:t>
                      </a:r>
                      <a:r>
                        <a:rPr lang="es-ES" sz="800" dirty="0" err="1" smtClean="0">
                          <a:solidFill>
                            <a:schemeClr val="tx1"/>
                          </a:solidFill>
                        </a:rPr>
                        <a:t>ón</a:t>
                      </a:r>
                      <a:r>
                        <a:rPr lang="es-ES" sz="800" dirty="0" smtClean="0">
                          <a:solidFill>
                            <a:schemeClr val="tx1"/>
                          </a:solidFill>
                        </a:rPr>
                        <a:t> de un diagnóstico</a:t>
                      </a:r>
                      <a:r>
                        <a:rPr lang="es-ES" sz="800" baseline="0" dirty="0" smtClean="0">
                          <a:solidFill>
                            <a:schemeClr val="tx1"/>
                          </a:solidFill>
                        </a:rPr>
                        <a:t> del desarrollo de los procesos psicológicos básicos y superiores.</a:t>
                      </a:r>
                      <a:endParaRPr lang="es-MX" sz="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800" dirty="0" smtClean="0"/>
                        <a:t>Profesores de las materias que</a:t>
                      </a:r>
                      <a:r>
                        <a:rPr lang="es-MX" sz="800" baseline="0" dirty="0" smtClean="0"/>
                        <a:t> pertenecen al campo disciplinar</a:t>
                      </a:r>
                      <a:endParaRPr lang="es-MX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800" dirty="0" smtClean="0"/>
                        <a:t>X</a:t>
                      </a:r>
                      <a:endParaRPr lang="es-MX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800" dirty="0" smtClean="0"/>
                        <a:t>X</a:t>
                      </a:r>
                      <a:endParaRPr lang="es-MX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800" dirty="0" smtClean="0">
                          <a:solidFill>
                            <a:schemeClr val="tx1"/>
                          </a:solidFill>
                        </a:rPr>
                        <a:t>Aplicaci</a:t>
                      </a:r>
                      <a:r>
                        <a:rPr lang="es-ES" sz="800" dirty="0" err="1" smtClean="0">
                          <a:solidFill>
                            <a:schemeClr val="tx1"/>
                          </a:solidFill>
                        </a:rPr>
                        <a:t>ón</a:t>
                      </a:r>
                      <a:r>
                        <a:rPr lang="es-ES" sz="800" dirty="0" smtClean="0">
                          <a:solidFill>
                            <a:schemeClr val="tx1"/>
                          </a:solidFill>
                        </a:rPr>
                        <a:t> de estrategias para el desarrollo de habilidades  del pensamiento.</a:t>
                      </a:r>
                      <a:endParaRPr lang="es-MX" sz="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dirty="0" smtClean="0"/>
                        <a:t>Profesores de las materias que</a:t>
                      </a:r>
                      <a:r>
                        <a:rPr lang="es-MX" sz="800" baseline="0" dirty="0" smtClean="0"/>
                        <a:t> pertenecen al campo disciplinar.</a:t>
                      </a:r>
                      <a:endParaRPr lang="es-MX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800" dirty="0" smtClean="0"/>
                        <a:t>X</a:t>
                      </a:r>
                      <a:endParaRPr lang="es-MX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800" dirty="0" smtClean="0"/>
                        <a:t>X</a:t>
                      </a:r>
                      <a:endParaRPr lang="es-MX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800" dirty="0" smtClean="0"/>
                        <a:t>X</a:t>
                      </a:r>
                      <a:endParaRPr lang="es-MX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800" dirty="0" smtClean="0"/>
                        <a:t>X</a:t>
                      </a:r>
                      <a:endParaRPr lang="es-MX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800" dirty="0" smtClean="0"/>
                        <a:t>X</a:t>
                      </a:r>
                      <a:endParaRPr lang="es-MX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800" dirty="0" smtClean="0"/>
                        <a:t>X</a:t>
                      </a:r>
                      <a:endParaRPr lang="es-MX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800" dirty="0" smtClean="0"/>
                        <a:t>X</a:t>
                      </a:r>
                      <a:endParaRPr lang="es-MX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800" dirty="0" smtClean="0"/>
                        <a:t>X</a:t>
                      </a:r>
                      <a:endParaRPr lang="es-MX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800" dirty="0" smtClean="0"/>
                        <a:t>X</a:t>
                      </a:r>
                      <a:endParaRPr lang="es-MX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800" dirty="0" smtClean="0"/>
                        <a:t>X</a:t>
                      </a:r>
                      <a:endParaRPr lang="es-MX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800" dirty="0" smtClean="0"/>
                        <a:t>X</a:t>
                      </a:r>
                      <a:endParaRPr lang="es-MX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800" dirty="0" smtClean="0"/>
                        <a:t>X</a:t>
                      </a:r>
                      <a:endParaRPr lang="es-MX" sz="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800" dirty="0" smtClean="0">
                          <a:solidFill>
                            <a:schemeClr val="tx1"/>
                          </a:solidFill>
                        </a:rPr>
                        <a:t>Demostraci</a:t>
                      </a:r>
                      <a:r>
                        <a:rPr lang="es-ES" sz="800" dirty="0" err="1" smtClean="0">
                          <a:solidFill>
                            <a:schemeClr val="tx1"/>
                          </a:solidFill>
                        </a:rPr>
                        <a:t>ón</a:t>
                      </a:r>
                      <a:r>
                        <a:rPr lang="es-ES" sz="800" dirty="0" smtClean="0">
                          <a:solidFill>
                            <a:schemeClr val="tx1"/>
                          </a:solidFill>
                        </a:rPr>
                        <a:t> de habilidades desarrolladas en el curso mediante organizadores gráficos</a:t>
                      </a:r>
                      <a:r>
                        <a:rPr lang="es-ES" sz="800" baseline="0" dirty="0" smtClean="0">
                          <a:solidFill>
                            <a:schemeClr val="tx1"/>
                          </a:solidFill>
                        </a:rPr>
                        <a:t> y representaciones creativas.</a:t>
                      </a:r>
                      <a:endParaRPr lang="es-MX" sz="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dirty="0" smtClean="0"/>
                        <a:t>Profesores de las materias que</a:t>
                      </a:r>
                      <a:r>
                        <a:rPr lang="es-MX" sz="800" baseline="0" dirty="0" smtClean="0"/>
                        <a:t> pertenecen al campo disciplinar</a:t>
                      </a:r>
                      <a:endParaRPr lang="es-MX" sz="800" dirty="0" smtClean="0"/>
                    </a:p>
                    <a:p>
                      <a:endParaRPr lang="es-MX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800" dirty="0" smtClean="0"/>
                        <a:t>X</a:t>
                      </a:r>
                      <a:endParaRPr lang="es-MX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800" dirty="0" smtClean="0"/>
                        <a:t>X</a:t>
                      </a:r>
                      <a:endParaRPr lang="es-MX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800" dirty="0" smtClean="0"/>
                        <a:t>X</a:t>
                      </a:r>
                      <a:endParaRPr lang="es-MX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800" dirty="0" smtClean="0"/>
                        <a:t>X</a:t>
                      </a:r>
                      <a:endParaRPr lang="es-MX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800" dirty="0" smtClean="0"/>
                        <a:t>X</a:t>
                      </a:r>
                      <a:endParaRPr lang="es-MX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800" dirty="0" smtClean="0"/>
                        <a:t>X</a:t>
                      </a:r>
                      <a:endParaRPr lang="es-MX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800" dirty="0" smtClean="0"/>
                        <a:t>X</a:t>
                      </a:r>
                      <a:endParaRPr lang="es-MX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800" dirty="0" smtClean="0"/>
                        <a:t>X</a:t>
                      </a:r>
                      <a:endParaRPr lang="es-MX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800" dirty="0" smtClean="0"/>
                        <a:t>X</a:t>
                      </a:r>
                      <a:endParaRPr lang="es-MX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800" dirty="0" smtClean="0"/>
                        <a:t>X</a:t>
                      </a:r>
                      <a:endParaRPr lang="es-MX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800" dirty="0" smtClean="0">
                          <a:solidFill>
                            <a:schemeClr val="tx1"/>
                          </a:solidFill>
                        </a:rPr>
                        <a:t>Compartir</a:t>
                      </a:r>
                      <a:r>
                        <a:rPr lang="es-MX" sz="800" baseline="0" dirty="0" smtClean="0">
                          <a:solidFill>
                            <a:schemeClr val="tx1"/>
                          </a:solidFill>
                        </a:rPr>
                        <a:t> con los estudiantes la enseñanza del ajedrez como estrategia para el desarrollo de habilidades cognitivas.</a:t>
                      </a:r>
                      <a:endParaRPr lang="es-MX" sz="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dirty="0" smtClean="0"/>
                        <a:t>Profesores de las materias que</a:t>
                      </a:r>
                      <a:r>
                        <a:rPr lang="es-MX" sz="800" baseline="0" dirty="0" smtClean="0"/>
                        <a:t> pertenecen al campo disciplinar</a:t>
                      </a:r>
                      <a:endParaRPr lang="es-MX" sz="800" dirty="0" smtClean="0"/>
                    </a:p>
                    <a:p>
                      <a:endParaRPr lang="es-MX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800" dirty="0" smtClean="0"/>
                        <a:t>X</a:t>
                      </a:r>
                      <a:endParaRPr lang="es-MX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800" dirty="0" smtClean="0"/>
                        <a:t>X</a:t>
                      </a:r>
                      <a:endParaRPr lang="es-MX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800" dirty="0" smtClean="0">
                          <a:solidFill>
                            <a:schemeClr val="tx1"/>
                          </a:solidFill>
                        </a:rPr>
                        <a:t>Elaboraci</a:t>
                      </a:r>
                      <a:r>
                        <a:rPr lang="es-ES" sz="800" dirty="0" err="1" smtClean="0">
                          <a:solidFill>
                            <a:schemeClr val="tx1"/>
                          </a:solidFill>
                        </a:rPr>
                        <a:t>ón</a:t>
                      </a:r>
                      <a:r>
                        <a:rPr lang="es-ES" sz="800" dirty="0" smtClean="0">
                          <a:solidFill>
                            <a:schemeClr val="tx1"/>
                          </a:solidFill>
                        </a:rPr>
                        <a:t> del proyecto de ajedrez a nivel institucional</a:t>
                      </a:r>
                      <a:endParaRPr lang="es-MX" sz="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dirty="0" smtClean="0"/>
                        <a:t>Profesores de las materias que</a:t>
                      </a:r>
                      <a:r>
                        <a:rPr lang="es-MX" sz="800" baseline="0" dirty="0" smtClean="0"/>
                        <a:t> pertenecen al campo disciplinar</a:t>
                      </a:r>
                      <a:endParaRPr lang="es-MX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800" dirty="0" smtClean="0"/>
                        <a:t>X</a:t>
                      </a:r>
                      <a:endParaRPr lang="es-MX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800" dirty="0" smtClean="0">
                          <a:solidFill>
                            <a:schemeClr val="tx1"/>
                          </a:solidFill>
                        </a:rPr>
                        <a:t>Aplicaci</a:t>
                      </a:r>
                      <a:r>
                        <a:rPr lang="es-ES" sz="800" dirty="0" err="1" smtClean="0">
                          <a:solidFill>
                            <a:schemeClr val="tx1"/>
                          </a:solidFill>
                        </a:rPr>
                        <a:t>ón</a:t>
                      </a:r>
                      <a:r>
                        <a:rPr lang="es-ES" sz="800" dirty="0" smtClean="0">
                          <a:solidFill>
                            <a:schemeClr val="tx1"/>
                          </a:solidFill>
                        </a:rPr>
                        <a:t> del torneo de ajedrez y premiación a los estudiantes más destacados.</a:t>
                      </a:r>
                      <a:endParaRPr lang="es-MX" sz="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dirty="0" smtClean="0"/>
                        <a:t>Profesores de las materias que</a:t>
                      </a:r>
                      <a:r>
                        <a:rPr lang="es-MX" sz="800" baseline="0" dirty="0" smtClean="0"/>
                        <a:t> pertenecen al campo disciplinar.</a:t>
                      </a:r>
                      <a:endParaRPr lang="es-MX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800" dirty="0" smtClean="0"/>
                        <a:t>X</a:t>
                      </a:r>
                      <a:endParaRPr lang="es-MX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800" dirty="0" smtClean="0"/>
                        <a:t>X</a:t>
                      </a:r>
                      <a:endParaRPr lang="es-MX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8865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480</Words>
  <Application>Microsoft Macintosh PowerPoint</Application>
  <PresentationFormat>Presentación en pantalla (4:3)</PresentationFormat>
  <Paragraphs>99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Calibri</vt:lpstr>
      <vt:lpstr>Gill Sans MT</vt:lpstr>
      <vt:lpstr>Arial</vt:lpstr>
      <vt:lpstr>Tema de Office</vt:lpstr>
      <vt:lpstr>Presentación de PowerPoint</vt:lpstr>
      <vt:lpstr>Presentación de PowerPoint</vt:lpstr>
      <vt:lpstr> ORGANIZACIÓN  </vt:lpstr>
    </vt:vector>
  </TitlesOfParts>
  <LinksUpToDate>false</LinksUpToDate>
  <SharedDoc>false</SharedDoc>
  <HyperlinksChanged>false</HyperlinksChanged>
  <AppVersion>15.0024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Jesus</dc:creator>
  <cp:lastModifiedBy>Janet Serrano Diaz</cp:lastModifiedBy>
  <cp:revision>11</cp:revision>
  <dcterms:created xsi:type="dcterms:W3CDTF">2016-08-09T16:08:02Z</dcterms:created>
  <dcterms:modified xsi:type="dcterms:W3CDTF">2016-08-12T15:09:19Z</dcterms:modified>
</cp:coreProperties>
</file>